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  <p:embeddedFont>
      <p:font typeface="Quattrocento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Lato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Lato-italic.fntdata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QuattrocentoSans-regular.fntdata"/><Relationship Id="rId47" Type="http://schemas.openxmlformats.org/officeDocument/2006/relationships/font" Target="fonts/Lato-boldItalic.fntdata"/><Relationship Id="rId49" Type="http://schemas.openxmlformats.org/officeDocument/2006/relationships/font" Target="fonts/Quattrocento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font" Target="fonts/Raleway-bold.fntdata"/><Relationship Id="rId36" Type="http://schemas.openxmlformats.org/officeDocument/2006/relationships/font" Target="fonts/Raleway-regular.fntdata"/><Relationship Id="rId39" Type="http://schemas.openxmlformats.org/officeDocument/2006/relationships/font" Target="fonts/Raleway-boldItalic.fntdata"/><Relationship Id="rId38" Type="http://schemas.openxmlformats.org/officeDocument/2006/relationships/font" Target="fonts/Raleway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QuattrocentoSans-boldItalic.fntdata"/><Relationship Id="rId50" Type="http://schemas.openxmlformats.org/officeDocument/2006/relationships/font" Target="fonts/Quattrocento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a2ba778fff_1_9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a2ba778fff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ad6637ee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ad6637ee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0ad6637ee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0ad6637ee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0ad6637eec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0ad6637ee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fa80c1312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fa80c1312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fa80c1312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fa80c1312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0ad6637eec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0ad6637eec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ad6637ee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0ad6637ee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a5a181bb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fa5a181bb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0ad6637eec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0ad6637eec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ad6637eec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ad6637ee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61e735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61e735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ad6637ee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ad6637ee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ad6637e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ad6637e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0ad6637eec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0ad6637eec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ad6637ee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ad6637ee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fa80c1312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fa80c1312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fa80c1312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fa80c1312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fa80c1312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fa80c1312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ad6637eec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ad6637eec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0ad6637ee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0ad6637ee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0ad6637ee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0ad6637ee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0ad6637ee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0ad6637ee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0ad6637eec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0ad6637eec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5b5f8b43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5b5f8b43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a5a181b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a5a181b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ad6637ee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0ad6637ee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a5a181bb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a5a181bb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ad6637eec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ad6637eec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ad6637eec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0ad6637eec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ad6637ee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ad6637ee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6" name="Google Shape;16;p2"/>
          <p:cNvPicPr preferRelativeResize="0"/>
          <p:nvPr/>
        </p:nvPicPr>
        <p:blipFill rotWithShape="1">
          <a:blip r:embed="rId2">
            <a:alphaModFix/>
          </a:blip>
          <a:srcRect b="30833" l="0" r="0" t="18420"/>
          <a:stretch/>
        </p:blipFill>
        <p:spPr>
          <a:xfrm>
            <a:off x="0" y="487825"/>
            <a:ext cx="9144000" cy="432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2353950" y="759525"/>
            <a:ext cx="64305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2400"/>
              <a:buNone/>
              <a:defRPr sz="2400">
                <a:solidFill>
                  <a:srgbClr val="07436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roxima Nova"/>
              <a:buNone/>
              <a:defRPr sz="24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4069325" y="3029850"/>
            <a:ext cx="47076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 flipH="1">
            <a:off x="479550" y="0"/>
            <a:ext cx="1874400" cy="2945400"/>
          </a:xfrm>
          <a:prstGeom prst="rect">
            <a:avLst/>
          </a:prstGeom>
          <a:solidFill>
            <a:srgbClr val="F4F5FB"/>
          </a:solidFill>
          <a:ln>
            <a:noFill/>
          </a:ln>
          <a:effectLst>
            <a:outerShdw blurRad="57150" rotWithShape="0" algn="bl" dir="5400000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479550" y="2935650"/>
            <a:ext cx="1874400" cy="942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" name="Google Shape;2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50" y="535500"/>
            <a:ext cx="1874399" cy="1874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0" y="4814100"/>
            <a:ext cx="2339400" cy="3429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 txBox="1"/>
          <p:nvPr/>
        </p:nvSpPr>
        <p:spPr>
          <a:xfrm>
            <a:off x="479550" y="4807350"/>
            <a:ext cx="138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www.ugm.ac.id</a:t>
            </a:r>
            <a:endParaRPr b="1" sz="12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3207450" y="4807350"/>
            <a:ext cx="3450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43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Rooted, Globally Respected</a:t>
            </a:r>
            <a:endParaRPr sz="1200">
              <a:solidFill>
                <a:srgbClr val="07436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Google Shape;26;p2"/>
          <p:cNvSpPr txBox="1"/>
          <p:nvPr>
            <p:ph idx="2" type="subTitle"/>
          </p:nvPr>
        </p:nvSpPr>
        <p:spPr>
          <a:xfrm>
            <a:off x="4835300" y="2310150"/>
            <a:ext cx="39417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Google Shape;27;p2"/>
          <p:cNvSpPr txBox="1"/>
          <p:nvPr>
            <p:ph idx="3" type="subTitle"/>
          </p:nvPr>
        </p:nvSpPr>
        <p:spPr>
          <a:xfrm>
            <a:off x="5250225" y="398025"/>
            <a:ext cx="353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74364"/>
              </a:buClr>
              <a:buSzPts val="1400"/>
              <a:buFont typeface="Proxima Nova"/>
              <a:buNone/>
              <a:defRPr sz="1400">
                <a:solidFill>
                  <a:srgbClr val="07436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Section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13539" l="0" r="0" t="0"/>
          <a:stretch/>
        </p:blipFill>
        <p:spPr>
          <a:xfrm>
            <a:off x="0" y="0"/>
            <a:ext cx="9144000" cy="48076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3"/>
          <p:cNvSpPr txBox="1"/>
          <p:nvPr>
            <p:ph type="title"/>
          </p:nvPr>
        </p:nvSpPr>
        <p:spPr>
          <a:xfrm>
            <a:off x="1352400" y="2018550"/>
            <a:ext cx="6439200" cy="110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07436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w Section 1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13539" l="0" r="53303" t="0"/>
          <a:stretch/>
        </p:blipFill>
        <p:spPr>
          <a:xfrm>
            <a:off x="0" y="0"/>
            <a:ext cx="4269951" cy="4820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"/>
          <p:cNvSpPr/>
          <p:nvPr/>
        </p:nvSpPr>
        <p:spPr>
          <a:xfrm>
            <a:off x="3253475" y="1900375"/>
            <a:ext cx="124200" cy="2916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 txBox="1"/>
          <p:nvPr>
            <p:ph type="title"/>
          </p:nvPr>
        </p:nvSpPr>
        <p:spPr>
          <a:xfrm>
            <a:off x="-54925" y="1900375"/>
            <a:ext cx="3432600" cy="11064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07436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4956425" y="876075"/>
            <a:ext cx="41877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●"/>
              <a:defRPr>
                <a:solidFill>
                  <a:srgbClr val="000000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  <a:defRPr>
                <a:solidFill>
                  <a:srgbClr val="000000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36" name="Google Shape;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950" y="213750"/>
            <a:ext cx="1550826" cy="155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/>
          <p:nvPr/>
        </p:nvSpPr>
        <p:spPr>
          <a:xfrm>
            <a:off x="0" y="0"/>
            <a:ext cx="124200" cy="30069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0"/>
            <a:ext cx="4572000" cy="48330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635550" y="6495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6355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5161900" y="649500"/>
            <a:ext cx="3374400" cy="41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" name="Google Shape;45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idx="1" type="body"/>
          </p:nvPr>
        </p:nvSpPr>
        <p:spPr>
          <a:xfrm>
            <a:off x="803975" y="23415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" name="Google Shape;52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" name="Google Shape;5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4800" y="0"/>
            <a:ext cx="1874399" cy="187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" name="Google Shape;5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Title">
  <p:cSld name="BLANK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" name="Google Shape;65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8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8"/>
          <p:cNvSpPr/>
          <p:nvPr/>
        </p:nvSpPr>
        <p:spPr>
          <a:xfrm>
            <a:off x="0" y="356975"/>
            <a:ext cx="645300" cy="2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508000" y="353450"/>
            <a:ext cx="137400" cy="261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Content">
  <p:cSld name="BLANK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4" name="Google Shape;7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9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9"/>
          <p:cNvSpPr/>
          <p:nvPr/>
        </p:nvSpPr>
        <p:spPr>
          <a:xfrm>
            <a:off x="0" y="356975"/>
            <a:ext cx="645300" cy="2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508000" y="353450"/>
            <a:ext cx="137400" cy="261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ntent">
  <p:cSld name="BLANK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0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idx="1" type="body"/>
          </p:nvPr>
        </p:nvSpPr>
        <p:spPr>
          <a:xfrm>
            <a:off x="729450" y="934450"/>
            <a:ext cx="35535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9" name="Google Shape;89;p10"/>
          <p:cNvSpPr/>
          <p:nvPr/>
        </p:nvSpPr>
        <p:spPr>
          <a:xfrm>
            <a:off x="0" y="356975"/>
            <a:ext cx="645300" cy="26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0"/>
          <p:cNvSpPr/>
          <p:nvPr/>
        </p:nvSpPr>
        <p:spPr>
          <a:xfrm>
            <a:off x="508000" y="353450"/>
            <a:ext cx="137400" cy="2610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0"/>
          <p:cNvSpPr txBox="1"/>
          <p:nvPr>
            <p:ph idx="2" type="body"/>
          </p:nvPr>
        </p:nvSpPr>
        <p:spPr>
          <a:xfrm>
            <a:off x="4814525" y="934450"/>
            <a:ext cx="35535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roxima Nova"/>
              <a:buNone/>
              <a:defRPr b="1" sz="28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○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■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●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○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■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●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Quattrocento Sans"/>
              <a:buChar char="○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Quattrocento Sans"/>
              <a:buChar char="■"/>
              <a:defRPr sz="11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0" y="4814097"/>
            <a:ext cx="9144000" cy="3294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0" y="4814100"/>
            <a:ext cx="2339400" cy="3294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" name="Google Shape;11;p1"/>
          <p:cNvSpPr txBox="1"/>
          <p:nvPr/>
        </p:nvSpPr>
        <p:spPr>
          <a:xfrm>
            <a:off x="479550" y="4807350"/>
            <a:ext cx="138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www.ugm.ac.id</a:t>
            </a:r>
            <a:endParaRPr b="1" sz="12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3207450" y="4807350"/>
            <a:ext cx="3450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43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Rooted, Globally Respected</a:t>
            </a:r>
            <a:endParaRPr sz="1200">
              <a:solidFill>
                <a:srgbClr val="07436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160464" y="4749850"/>
            <a:ext cx="1983535" cy="45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">
            <a:alphaModFix amt="88000"/>
          </a:blip>
          <a:srcRect b="0" l="0" r="49315" t="0"/>
          <a:stretch/>
        </p:blipFill>
        <p:spPr>
          <a:xfrm>
            <a:off x="7193251" y="353600"/>
            <a:ext cx="1950750" cy="39910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bit.ly/comviz-c2" TargetMode="External"/><Relationship Id="rId4" Type="http://schemas.openxmlformats.org/officeDocument/2006/relationships/hyperlink" Target="https://bit.ly/comviz-c2-cola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bit.ly/comviz-c3" TargetMode="External"/><Relationship Id="rId4" Type="http://schemas.openxmlformats.org/officeDocument/2006/relationships/hyperlink" Target="https://bit.ly/comviz-c3-cola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bit.ly/comviz-c4" TargetMode="External"/><Relationship Id="rId4" Type="http://schemas.openxmlformats.org/officeDocument/2006/relationships/hyperlink" Target="http://bit.ly/comviz-4-colb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bit.ly/comviz-c5-1" TargetMode="External"/><Relationship Id="rId4" Type="http://schemas.openxmlformats.org/officeDocument/2006/relationships/hyperlink" Target="https://bit.ly/comviz-5-colab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mailto:daniyal.kausar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bit.ly/comviz-c1" TargetMode="External"/><Relationship Id="rId4" Type="http://schemas.openxmlformats.org/officeDocument/2006/relationships/hyperlink" Target="https://bit.ly/comviz-c1-cola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2"/>
          <p:cNvSpPr/>
          <p:nvPr/>
        </p:nvSpPr>
        <p:spPr>
          <a:xfrm flipH="1">
            <a:off x="479550" y="0"/>
            <a:ext cx="1874400" cy="2945400"/>
          </a:xfrm>
          <a:prstGeom prst="rect">
            <a:avLst/>
          </a:prstGeom>
          <a:solidFill>
            <a:srgbClr val="F4F5FB"/>
          </a:solidFill>
          <a:ln>
            <a:noFill/>
          </a:ln>
          <a:effectLst>
            <a:outerShdw blurRad="57150" rotWithShape="0" algn="bl" dir="5400000" dist="19050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 flipH="1">
            <a:off x="479550" y="2935650"/>
            <a:ext cx="1874400" cy="942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50" y="535500"/>
            <a:ext cx="1874399" cy="1874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/>
          <p:nvPr/>
        </p:nvSpPr>
        <p:spPr>
          <a:xfrm>
            <a:off x="2339275" y="4814100"/>
            <a:ext cx="6804600" cy="329400"/>
          </a:xfrm>
          <a:prstGeom prst="rect">
            <a:avLst/>
          </a:prstGeom>
          <a:solidFill>
            <a:srgbClr val="F4F5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2"/>
          <p:cNvSpPr/>
          <p:nvPr/>
        </p:nvSpPr>
        <p:spPr>
          <a:xfrm>
            <a:off x="0" y="4814100"/>
            <a:ext cx="2339400" cy="342900"/>
          </a:xfrm>
          <a:prstGeom prst="rect">
            <a:avLst/>
          </a:prstGeom>
          <a:solidFill>
            <a:srgbClr val="0743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207" y="4731013"/>
            <a:ext cx="2156631" cy="48025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2"/>
          <p:cNvSpPr txBox="1"/>
          <p:nvPr/>
        </p:nvSpPr>
        <p:spPr>
          <a:xfrm>
            <a:off x="479550" y="4807350"/>
            <a:ext cx="13803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www.ugm.ac.id</a:t>
            </a:r>
            <a:endParaRPr b="1" sz="120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3207450" y="4807350"/>
            <a:ext cx="3450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74364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Locally Rooted, Globally Respected</a:t>
            </a:r>
            <a:endParaRPr sz="1200">
              <a:solidFill>
                <a:srgbClr val="074364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8" name="Google Shape;108;p12"/>
          <p:cNvSpPr txBox="1"/>
          <p:nvPr>
            <p:ph type="ctrTitle"/>
          </p:nvPr>
        </p:nvSpPr>
        <p:spPr>
          <a:xfrm>
            <a:off x="2353950" y="1701400"/>
            <a:ext cx="6430500" cy="7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Computer Vision Workshop</a:t>
            </a:r>
            <a:endParaRPr sz="3000"/>
          </a:p>
        </p:txBody>
      </p:sp>
      <p:sp>
        <p:nvSpPr>
          <p:cNvPr id="109" name="Google Shape;109;p12"/>
          <p:cNvSpPr txBox="1"/>
          <p:nvPr>
            <p:ph idx="1" type="subTitle"/>
          </p:nvPr>
        </p:nvSpPr>
        <p:spPr>
          <a:xfrm>
            <a:off x="4069325" y="3029850"/>
            <a:ext cx="4707600" cy="8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2"/>
          <p:cNvSpPr txBox="1"/>
          <p:nvPr>
            <p:ph idx="2" type="subTitle"/>
          </p:nvPr>
        </p:nvSpPr>
        <p:spPr>
          <a:xfrm>
            <a:off x="4835300" y="2310150"/>
            <a:ext cx="39417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1" name="Google Shape;111;p12"/>
          <p:cNvSpPr txBox="1"/>
          <p:nvPr>
            <p:ph idx="3" type="subTitle"/>
          </p:nvPr>
        </p:nvSpPr>
        <p:spPr>
          <a:xfrm>
            <a:off x="5250225" y="398025"/>
            <a:ext cx="3534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Convolutional Neural Networks (CNNs)</a:t>
            </a:r>
            <a:endParaRPr/>
          </a:p>
        </p:txBody>
      </p:sp>
      <p:sp>
        <p:nvSpPr>
          <p:cNvPr id="173" name="Google Shape;173;p21"/>
          <p:cNvSpPr txBox="1"/>
          <p:nvPr/>
        </p:nvSpPr>
        <p:spPr>
          <a:xfrm>
            <a:off x="729450" y="1229675"/>
            <a:ext cx="7688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Deep Learning algorithm that can take in an input image, assign importance (learnable weights and biases) to various aspects/objects in the image, and be able to differentiate one from the other.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69025"/>
            <a:ext cx="3177927" cy="184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3097" y="2022597"/>
            <a:ext cx="2075200" cy="184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/>
        </p:nvSpPr>
        <p:spPr>
          <a:xfrm>
            <a:off x="549900" y="41154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Convolution Operation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5360700" y="41154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Pooling</a:t>
            </a: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 Operation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1352400" y="2018550"/>
            <a:ext cx="6439200" cy="11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/>
          <p:nvPr>
            <p:ph idx="1" type="body"/>
          </p:nvPr>
        </p:nvSpPr>
        <p:spPr>
          <a:xfrm>
            <a:off x="729450" y="934450"/>
            <a:ext cx="3671100" cy="3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Sobel Operator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Sobel operator detects edges by calculating the gradient of image intensity.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It uses convolution with two 3x3 kernels to estimate gradients in the X and Y directions, highlighting areas where intensity changes sharply.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Sobel is useful for edge detection in basic scenarios but may be sensitive to noise.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88" name="Google Shape;188;p23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Feature Extraction: Edge Detection</a:t>
            </a:r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058" y="928325"/>
            <a:ext cx="2258797" cy="374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>
            <p:ph idx="1" type="body"/>
          </p:nvPr>
        </p:nvSpPr>
        <p:spPr>
          <a:xfrm>
            <a:off x="729450" y="934450"/>
            <a:ext cx="3671100" cy="3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Canny Edge Detection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Canny edge detection is a multi-step process that includes noise reduction using Gaussian filtering, gradient calculation, non-maximum suppression, and edge tracing with hysteresis.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It is more accurate than Sobel and can detect thinner, more refined edges while being less sensitive to noise.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95" name="Google Shape;195;p24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Feature Extraction: Edge Detection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425" y="928325"/>
            <a:ext cx="2249423" cy="3749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idx="1" type="body"/>
          </p:nvPr>
        </p:nvSpPr>
        <p:spPr>
          <a:xfrm>
            <a:off x="729450" y="934450"/>
            <a:ext cx="7688400" cy="18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SIFT (Scale-Invariant Feature Transform)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SIFT detects keypoints based on differences in scale-space using a Difference of Gaussian (DoG). Each keypoint is assigned a descriptor that is invariant to scale, rotation, and lighting changes.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It is particularly useful for matching objects across different scales and rotations.</a:t>
            </a:r>
            <a:endParaRPr sz="1600"/>
          </a:p>
        </p:txBody>
      </p:sp>
      <p:sp>
        <p:nvSpPr>
          <p:cNvPr id="202" name="Google Shape;202;p25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Feature Extraction: Keypoint Detection</a:t>
            </a:r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25" y="2765350"/>
            <a:ext cx="7734127" cy="1880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Colab: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bit.ly/comviz-c2</a:t>
            </a:r>
            <a:r>
              <a:rPr lang="en" sz="1600"/>
              <a:t> atau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https://bit.ly/comviz-c2-colab</a:t>
            </a:r>
            <a:r>
              <a:rPr lang="en" sz="1600"/>
              <a:t>  </a:t>
            </a:r>
            <a:endParaRPr sz="1600"/>
          </a:p>
        </p:txBody>
      </p:sp>
      <p:sp>
        <p:nvSpPr>
          <p:cNvPr id="209" name="Google Shape;209;p26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Activity: </a:t>
            </a:r>
            <a:r>
              <a:rPr lang="en"/>
              <a:t>Edge &amp; Keypoint Detection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</a:t>
            </a:r>
            <a:r>
              <a:rPr lang="en"/>
              <a:t> Feature Extraction: Feature Maps</a:t>
            </a:r>
            <a:endParaRPr/>
          </a:p>
        </p:txBody>
      </p:sp>
      <p:pic>
        <p:nvPicPr>
          <p:cNvPr id="215" name="Google Shape;215;p27"/>
          <p:cNvPicPr preferRelativeResize="0"/>
          <p:nvPr/>
        </p:nvPicPr>
        <p:blipFill rotWithShape="1">
          <a:blip r:embed="rId3">
            <a:alphaModFix/>
          </a:blip>
          <a:srcRect b="0" l="0" r="1574" t="833"/>
          <a:stretch/>
        </p:blipFill>
        <p:spPr>
          <a:xfrm>
            <a:off x="494163" y="1584150"/>
            <a:ext cx="2605899" cy="26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462" y="1562275"/>
            <a:ext cx="2624776" cy="262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 rotWithShape="1">
          <a:blip r:embed="rId5">
            <a:alphaModFix/>
          </a:blip>
          <a:srcRect b="832" l="0" r="546" t="0"/>
          <a:stretch/>
        </p:blipFill>
        <p:spPr>
          <a:xfrm>
            <a:off x="6029637" y="1562275"/>
            <a:ext cx="2605800" cy="260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/>
        </p:nvSpPr>
        <p:spPr>
          <a:xfrm>
            <a:off x="494213" y="4187050"/>
            <a:ext cx="2605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Original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3261950" y="4187050"/>
            <a:ext cx="2605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Sharpen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6044025" y="4187050"/>
            <a:ext cx="26058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Edge Detect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Feature Ext..: Hierarchical Feature Learning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 rotWithShape="1">
          <a:blip r:embed="rId3">
            <a:alphaModFix/>
          </a:blip>
          <a:srcRect b="1300" l="864" r="874" t="1678"/>
          <a:stretch/>
        </p:blipFill>
        <p:spPr>
          <a:xfrm>
            <a:off x="763124" y="1820275"/>
            <a:ext cx="2501303" cy="155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3977" y="1820276"/>
            <a:ext cx="2389595" cy="15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3128" y="1820275"/>
            <a:ext cx="2368422" cy="15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763113" y="3376675"/>
            <a:ext cx="250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Lines &amp; Edges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0" name="Google Shape;230;p28"/>
          <p:cNvSpPr txBox="1"/>
          <p:nvPr/>
        </p:nvSpPr>
        <p:spPr>
          <a:xfrm>
            <a:off x="3378075" y="3376675"/>
            <a:ext cx="250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Eyes, Nose, &amp; Ears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1" name="Google Shape;231;p28"/>
          <p:cNvSpPr txBox="1"/>
          <p:nvPr/>
        </p:nvSpPr>
        <p:spPr>
          <a:xfrm>
            <a:off x="5879475" y="3376675"/>
            <a:ext cx="250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Facial Structures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2" name="Google Shape;232;p28"/>
          <p:cNvSpPr txBox="1"/>
          <p:nvPr/>
        </p:nvSpPr>
        <p:spPr>
          <a:xfrm>
            <a:off x="763113" y="1522675"/>
            <a:ext cx="250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Low level features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3378075" y="1522675"/>
            <a:ext cx="250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Mid level features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5879475" y="1522675"/>
            <a:ext cx="25014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High level features</a:t>
            </a:r>
            <a:endParaRPr sz="10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729450" y="934450"/>
            <a:ext cx="37455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Transfer learning involves using pre-trained models, such as ResNet or VGG, that have already learned to extract features from large datasets like ImageNet.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Reduces training time significantly, as the model already understands fundamental features like edges, textures, and patterns.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Improves performance, especially when training with limited data, by leveraging pre-existing knowledge.</a:t>
            </a:r>
            <a:endParaRPr sz="1600"/>
          </a:p>
        </p:txBody>
      </p:sp>
      <p:sp>
        <p:nvSpPr>
          <p:cNvPr id="240" name="Google Shape;240;p29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DL Feature Extraction: Transfer Learning</a:t>
            </a:r>
            <a:endParaRPr/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6250" y="757538"/>
            <a:ext cx="2266001" cy="362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Colab: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bit.ly/comviz-c3</a:t>
            </a:r>
            <a:r>
              <a:rPr lang="en" sz="1600"/>
              <a:t>  atau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https://bit.ly/comviz-c3-colab</a:t>
            </a:r>
            <a:r>
              <a:rPr lang="en" sz="1600"/>
              <a:t> </a:t>
            </a:r>
            <a:endParaRPr sz="1600"/>
          </a:p>
        </p:txBody>
      </p:sp>
      <p:sp>
        <p:nvSpPr>
          <p:cNvPr id="247" name="Google Shape;247;p30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Activity: Visualizing Feature Maps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/>
          <p:nvPr>
            <p:ph type="title"/>
          </p:nvPr>
        </p:nvSpPr>
        <p:spPr>
          <a:xfrm>
            <a:off x="-54925" y="1900375"/>
            <a:ext cx="3432600" cy="11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117" name="Google Shape;117;p13"/>
          <p:cNvSpPr txBox="1"/>
          <p:nvPr>
            <p:ph idx="1" type="body"/>
          </p:nvPr>
        </p:nvSpPr>
        <p:spPr>
          <a:xfrm>
            <a:off x="4956425" y="876075"/>
            <a:ext cx="4187700" cy="29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Data Preprocessing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Deep Learning for Computer Vision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Feature Extraction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Deep Learning Application in Computer Vision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1352400" y="2018550"/>
            <a:ext cx="6439200" cy="11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Applications in Computer Vision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Core Applications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975" y="1688962"/>
            <a:ext cx="2831229" cy="17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 rotWithShape="1">
          <a:blip r:embed="rId4">
            <a:alphaModFix/>
          </a:blip>
          <a:srcRect b="10776" l="16010" r="16003" t="5813"/>
          <a:stretch/>
        </p:blipFill>
        <p:spPr>
          <a:xfrm>
            <a:off x="5866222" y="1688962"/>
            <a:ext cx="2831228" cy="176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50" y="1688971"/>
            <a:ext cx="2258400" cy="176556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/>
          <p:nvPr/>
        </p:nvSpPr>
        <p:spPr>
          <a:xfrm>
            <a:off x="479388" y="3454550"/>
            <a:ext cx="21927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 Classification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3189225" y="3454550"/>
            <a:ext cx="21927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Object Detection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6185488" y="3454550"/>
            <a:ext cx="21927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Image Segmentation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Given an input image, object detection aims at localizing objects of interest with rectangle boxes and class labels (usually called bounding boxes)</a:t>
            </a:r>
            <a:endParaRPr sz="1600"/>
          </a:p>
        </p:txBody>
      </p:sp>
      <p:sp>
        <p:nvSpPr>
          <p:cNvPr id="269" name="Google Shape;269;p33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</p:txBody>
      </p:sp>
      <p:pic>
        <p:nvPicPr>
          <p:cNvPr id="270" name="Google Shape;2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541" y="1846250"/>
            <a:ext cx="3634224" cy="243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Overview of popular methods: YOLO, SSD, Faster R-CNN.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Differences in speed and accuracy.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Visuals: Comparative diagram of the methods.</a:t>
            </a:r>
            <a:endParaRPr sz="1600"/>
          </a:p>
        </p:txBody>
      </p:sp>
      <p:sp>
        <p:nvSpPr>
          <p:cNvPr id="276" name="Google Shape;276;p34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Methods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R-CNN (Region-based Convolutional Neural Network) methods aim to identify and classify objects within an image by generating region proposals.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These methods are well-known for their accuracy in object detection tasks and have evolved over time to become more efficient.</a:t>
            </a:r>
            <a:endParaRPr sz="1600"/>
          </a:p>
        </p:txBody>
      </p:sp>
      <p:sp>
        <p:nvSpPr>
          <p:cNvPr id="282" name="Google Shape;282;p35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Methods: </a:t>
            </a:r>
            <a:r>
              <a:rPr lang="en"/>
              <a:t>R-CNN Variants</a:t>
            </a:r>
            <a:endParaRPr/>
          </a:p>
        </p:txBody>
      </p:sp>
      <p:pic>
        <p:nvPicPr>
          <p:cNvPr id="283" name="Google Shape;2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500" y="2481052"/>
            <a:ext cx="5869200" cy="16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Single-shot Detector (SSD) is an one-stage detector. It can be viewed as just using the RPN part of Faster R-CNN to generate object detection boxes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It doesn’t adopt FPN but still uses feature maps of different scales to generate object detection boxes corresponding to different scales</a:t>
            </a:r>
            <a:endParaRPr sz="1600"/>
          </a:p>
        </p:txBody>
      </p:sp>
      <p:sp>
        <p:nvSpPr>
          <p:cNvPr id="289" name="Google Shape;289;p36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Methods: SSD</a:t>
            </a:r>
            <a:endParaRPr/>
          </a:p>
        </p:txBody>
      </p:sp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5601" y="2535373"/>
            <a:ext cx="6056099" cy="17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 Methods: YOLO</a:t>
            </a:r>
            <a:endParaRPr/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550" y="2922526"/>
            <a:ext cx="4463101" cy="18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image is converted into 7 × 7 × 1024 feature maps, with S × S (S=7 in the original paper) cells estimating object detection boxes.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Each cell predicts 2 bounding boxes and confidence scores, potentially detecting objects it overlaps with.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During training, only one predictor per object is assigned based on the highest IOU with the ground truth.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There is a series of YOLOv2, v3, v4 ... that further improve both accuracy and efficiency</a:t>
            </a:r>
            <a:endParaRPr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Colab: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bit.ly/comviz-c4</a:t>
            </a:r>
            <a:r>
              <a:rPr lang="en" sz="1600"/>
              <a:t>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bit.ly/comviz-4-colb</a:t>
            </a:r>
            <a:r>
              <a:rPr lang="en" sz="1600"/>
              <a:t> </a:t>
            </a:r>
            <a:endParaRPr sz="1600"/>
          </a:p>
        </p:txBody>
      </p:sp>
      <p:sp>
        <p:nvSpPr>
          <p:cNvPr id="303" name="Google Shape;303;p38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Activity: Object Detection with YOLO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Given an input image we wish to obtain: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1. A class label associated to each individual pixel in the image. This is also called pixel-wise localization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2. The probability score associated with each class label</a:t>
            </a:r>
            <a:endParaRPr sz="1600"/>
          </a:p>
        </p:txBody>
      </p:sp>
      <p:sp>
        <p:nvSpPr>
          <p:cNvPr id="309" name="Google Shape;309;p39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</a:t>
            </a:r>
            <a:endParaRPr/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850" y="2665702"/>
            <a:ext cx="5438498" cy="161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9"/>
          <p:cNvSpPr txBox="1"/>
          <p:nvPr/>
        </p:nvSpPr>
        <p:spPr>
          <a:xfrm>
            <a:off x="1674846" y="4278550"/>
            <a:ext cx="54384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Semantic Segmentation vs Instance Segmentation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Techniques for Segmentation</a:t>
            </a:r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579" y="1552488"/>
            <a:ext cx="4200325" cy="20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575" y="1612087"/>
            <a:ext cx="3838675" cy="19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40"/>
          <p:cNvSpPr txBox="1"/>
          <p:nvPr/>
        </p:nvSpPr>
        <p:spPr>
          <a:xfrm>
            <a:off x="1148550" y="3531425"/>
            <a:ext cx="21927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U-Net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0" name="Google Shape;320;p40"/>
          <p:cNvSpPr txBox="1"/>
          <p:nvPr/>
        </p:nvSpPr>
        <p:spPr>
          <a:xfrm>
            <a:off x="5377388" y="3591025"/>
            <a:ext cx="21927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Mask R-CNN</a:t>
            </a:r>
            <a:endParaRPr sz="1200">
              <a:solidFill>
                <a:schemeClr val="dk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/>
          <p:nvPr>
            <p:ph type="title"/>
          </p:nvPr>
        </p:nvSpPr>
        <p:spPr>
          <a:xfrm>
            <a:off x="1352400" y="2018550"/>
            <a:ext cx="6439200" cy="11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 in Computer Vision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Colab: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bit.ly/comviz-c5-1</a:t>
            </a:r>
            <a:r>
              <a:rPr lang="en" sz="1600"/>
              <a:t> atau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https://bit.ly/comviz-5-colab</a:t>
            </a:r>
            <a:r>
              <a:rPr lang="en" sz="1600"/>
              <a:t> </a:t>
            </a:r>
            <a:r>
              <a:rPr lang="en" sz="1600"/>
              <a:t> </a:t>
            </a:r>
            <a:endParaRPr sz="1600"/>
          </a:p>
        </p:txBody>
      </p:sp>
      <p:sp>
        <p:nvSpPr>
          <p:cNvPr id="326" name="Google Shape;326;p41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Activity: YOLOv11 for Segmentation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idx="1" type="body"/>
          </p:nvPr>
        </p:nvSpPr>
        <p:spPr>
          <a:xfrm>
            <a:off x="723300" y="31922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other questions,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daniyal.kausar@gmail.com</a:t>
            </a:r>
            <a:br>
              <a:rPr lang="en"/>
            </a:br>
            <a:r>
              <a:rPr lang="en"/>
              <a:t>+62 812 2674 9611 </a:t>
            </a:r>
            <a:endParaRPr/>
          </a:p>
        </p:txBody>
      </p:sp>
      <p:sp>
        <p:nvSpPr>
          <p:cNvPr id="332" name="Google Shape;332;p42"/>
          <p:cNvSpPr txBox="1"/>
          <p:nvPr>
            <p:ph idx="4294967295" type="ctrTitle"/>
          </p:nvPr>
        </p:nvSpPr>
        <p:spPr>
          <a:xfrm>
            <a:off x="1356750" y="1440075"/>
            <a:ext cx="64305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</a:t>
            </a:r>
            <a:endParaRPr sz="3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Standardization</a:t>
            </a:r>
            <a:r>
              <a:rPr lang="en" sz="1600"/>
              <a:t>: Uniform image dimensions are crucial for model training, especially for CNNs, ensuring consistent input shapes.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Stability and Reduced Variance</a:t>
            </a:r>
            <a:r>
              <a:rPr lang="en" sz="1600"/>
              <a:t>: Normalizing pixel values to a specific range enhances model stability and feature detection by minimizing data variance.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 sz="1600"/>
              <a:t>Robustness Improvement</a:t>
            </a:r>
            <a:r>
              <a:rPr lang="en" sz="1600"/>
              <a:t>: Image augmentation generates diverse training data through random transformations, preventing overfitting and increasing model robustness to real-world variations.</a:t>
            </a:r>
            <a:endParaRPr sz="1600"/>
          </a:p>
        </p:txBody>
      </p:sp>
      <p:sp>
        <p:nvSpPr>
          <p:cNvPr id="128" name="Google Shape;128;p15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Data Preprocessing?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/>
        </p:nvSpPr>
        <p:spPr>
          <a:xfrm>
            <a:off x="549900" y="3929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Direct Resizing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729450" y="934450"/>
            <a:ext cx="73293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Image Resizing ensures uniform input sizes, especially for CNNs.</a:t>
            </a:r>
            <a:endParaRPr sz="1600"/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and Normalization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5238300" y="3929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Padding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9091"/>
            <a:ext cx="4063034" cy="20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326" y="1529091"/>
            <a:ext cx="4059937" cy="2085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7"/>
          <p:cNvSpPr txBox="1"/>
          <p:nvPr/>
        </p:nvSpPr>
        <p:spPr>
          <a:xfrm>
            <a:off x="549900" y="31814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Min-Max Scaling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729450" y="934450"/>
            <a:ext cx="73293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Image Normalization adjusts pixel values to a standard range (e.g., [0, 1] or [-1, 1]), stabilizing the training process and speeding up convergence. </a:t>
            </a:r>
            <a:endParaRPr sz="1600"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Resizing and Normalization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5238300" y="31814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Quattrocento Sans"/>
                <a:ea typeface="Quattrocento Sans"/>
                <a:cs typeface="Quattrocento Sans"/>
                <a:sym typeface="Quattrocento Sans"/>
              </a:rPr>
              <a:t>Z-score Normalization</a:t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5238300" y="2356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635" y="2114554"/>
            <a:ext cx="2323323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3" y="2124174"/>
            <a:ext cx="3401569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729450" y="3476050"/>
            <a:ext cx="76884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Why augmenting data?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Helps models generalize better to unseen data </a:t>
            </a:r>
            <a:r>
              <a:rPr lang="en" sz="1600"/>
              <a:t>by increase training data variability.</a:t>
            </a:r>
            <a:endParaRPr sz="1600"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Augmentation Techniques</a:t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820325"/>
            <a:ext cx="7688400" cy="243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 txBox="1"/>
          <p:nvPr>
            <p:ph type="title"/>
          </p:nvPr>
        </p:nvSpPr>
        <p:spPr>
          <a:xfrm>
            <a:off x="729450" y="2163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Activity: Preprocessing</a:t>
            </a:r>
            <a:endParaRPr/>
          </a:p>
        </p:txBody>
      </p:sp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729450" y="934450"/>
            <a:ext cx="7329300" cy="293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Colab: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bit.ly/comviz-c1</a:t>
            </a:r>
            <a:r>
              <a:rPr lang="en" sz="1600"/>
              <a:t> atau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https://bit.ly/comviz-c1-colab</a:t>
            </a:r>
            <a:r>
              <a:rPr lang="en" sz="1600"/>
              <a:t>  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 txBox="1"/>
          <p:nvPr>
            <p:ph type="title"/>
          </p:nvPr>
        </p:nvSpPr>
        <p:spPr>
          <a:xfrm>
            <a:off x="1352400" y="2018550"/>
            <a:ext cx="6439200" cy="110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for Computer Vision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